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7" r:id="rId2"/>
    <p:sldId id="258"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92BEA"/>
    <a:srgbClr val="FD8D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7" d="100"/>
          <a:sy n="77" d="100"/>
        </p:scale>
        <p:origin x="318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CDA91B-C3D8-4EB5-9EAB-46DAFE56075D}" type="datetimeFigureOut">
              <a:rPr kumimoji="1" lang="ja-JP" altLang="en-US" smtClean="0"/>
              <a:t>2026/4/20</a:t>
            </a:fld>
            <a:endParaRPr kumimoji="1" lang="ja-JP" altLang="en-US"/>
          </a:p>
        </p:txBody>
      </p:sp>
      <p:sp>
        <p:nvSpPr>
          <p:cNvPr id="4" name="スライド イメージ プレースホルダー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F83466-F6F0-4676-B3F1-65900AA6152C}" type="slidenum">
              <a:rPr kumimoji="1" lang="ja-JP" altLang="en-US" smtClean="0"/>
              <a:t>‹#›</a:t>
            </a:fld>
            <a:endParaRPr kumimoji="1" lang="ja-JP" altLang="en-US"/>
          </a:p>
        </p:txBody>
      </p:sp>
    </p:spTree>
    <p:extLst>
      <p:ext uri="{BB962C8B-B14F-4D97-AF65-F5344CB8AC3E}">
        <p14:creationId xmlns:p14="http://schemas.microsoft.com/office/powerpoint/2010/main" val="96363898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AA760F0-7894-47AB-AEAB-94CCB0646C11}" type="datetimeFigureOut">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32949A-74FC-4A3D-BB28-D55629A6C206}" type="slidenum">
              <a:rPr kumimoji="1" lang="ja-JP" altLang="en-US" smtClean="0"/>
              <a:t>‹#›</a:t>
            </a:fld>
            <a:endParaRPr kumimoji="1" lang="ja-JP" altLang="en-US"/>
          </a:p>
        </p:txBody>
      </p:sp>
    </p:spTree>
    <p:extLst>
      <p:ext uri="{BB962C8B-B14F-4D97-AF65-F5344CB8AC3E}">
        <p14:creationId xmlns:p14="http://schemas.microsoft.com/office/powerpoint/2010/main" val="2117050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AA760F0-7894-47AB-AEAB-94CCB0646C11}" type="datetimeFigureOut">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32949A-74FC-4A3D-BB28-D55629A6C206}" type="slidenum">
              <a:rPr kumimoji="1" lang="ja-JP" altLang="en-US" smtClean="0"/>
              <a:t>‹#›</a:t>
            </a:fld>
            <a:endParaRPr kumimoji="1" lang="ja-JP" altLang="en-US"/>
          </a:p>
        </p:txBody>
      </p:sp>
    </p:spTree>
    <p:extLst>
      <p:ext uri="{BB962C8B-B14F-4D97-AF65-F5344CB8AC3E}">
        <p14:creationId xmlns:p14="http://schemas.microsoft.com/office/powerpoint/2010/main" val="3404880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AA760F0-7894-47AB-AEAB-94CCB0646C11}" type="datetimeFigureOut">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32949A-74FC-4A3D-BB28-D55629A6C206}" type="slidenum">
              <a:rPr kumimoji="1" lang="ja-JP" altLang="en-US" smtClean="0"/>
              <a:t>‹#›</a:t>
            </a:fld>
            <a:endParaRPr kumimoji="1" lang="ja-JP" altLang="en-US"/>
          </a:p>
        </p:txBody>
      </p:sp>
    </p:spTree>
    <p:extLst>
      <p:ext uri="{BB962C8B-B14F-4D97-AF65-F5344CB8AC3E}">
        <p14:creationId xmlns:p14="http://schemas.microsoft.com/office/powerpoint/2010/main" val="4095504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AA760F0-7894-47AB-AEAB-94CCB0646C11}" type="datetimeFigureOut">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32949A-74FC-4A3D-BB28-D55629A6C206}" type="slidenum">
              <a:rPr kumimoji="1" lang="ja-JP" altLang="en-US" smtClean="0"/>
              <a:t>‹#›</a:t>
            </a:fld>
            <a:endParaRPr kumimoji="1" lang="ja-JP" altLang="en-US"/>
          </a:p>
        </p:txBody>
      </p:sp>
    </p:spTree>
    <p:extLst>
      <p:ext uri="{BB962C8B-B14F-4D97-AF65-F5344CB8AC3E}">
        <p14:creationId xmlns:p14="http://schemas.microsoft.com/office/powerpoint/2010/main" val="755241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AA760F0-7894-47AB-AEAB-94CCB0646C11}" type="datetimeFigureOut">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32949A-74FC-4A3D-BB28-D55629A6C206}" type="slidenum">
              <a:rPr kumimoji="1" lang="ja-JP" altLang="en-US" smtClean="0"/>
              <a:t>‹#›</a:t>
            </a:fld>
            <a:endParaRPr kumimoji="1" lang="ja-JP" altLang="en-US"/>
          </a:p>
        </p:txBody>
      </p:sp>
    </p:spTree>
    <p:extLst>
      <p:ext uri="{BB962C8B-B14F-4D97-AF65-F5344CB8AC3E}">
        <p14:creationId xmlns:p14="http://schemas.microsoft.com/office/powerpoint/2010/main" val="3892792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AA760F0-7894-47AB-AEAB-94CCB0646C11}" type="datetimeFigureOut">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32949A-74FC-4A3D-BB28-D55629A6C206}" type="slidenum">
              <a:rPr kumimoji="1" lang="ja-JP" altLang="en-US" smtClean="0"/>
              <a:t>‹#›</a:t>
            </a:fld>
            <a:endParaRPr kumimoji="1" lang="ja-JP" altLang="en-US"/>
          </a:p>
        </p:txBody>
      </p:sp>
    </p:spTree>
    <p:extLst>
      <p:ext uri="{BB962C8B-B14F-4D97-AF65-F5344CB8AC3E}">
        <p14:creationId xmlns:p14="http://schemas.microsoft.com/office/powerpoint/2010/main" val="1025309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AA760F0-7894-47AB-AEAB-94CCB0646C11}" type="datetimeFigureOut">
              <a:rPr kumimoji="1" lang="ja-JP" altLang="en-US" smtClean="0"/>
              <a:t>2026/4/20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E32949A-74FC-4A3D-BB28-D55629A6C206}" type="slidenum">
              <a:rPr kumimoji="1" lang="ja-JP" altLang="en-US" smtClean="0"/>
              <a:t>‹#›</a:t>
            </a:fld>
            <a:endParaRPr kumimoji="1" lang="ja-JP" altLang="en-US"/>
          </a:p>
        </p:txBody>
      </p:sp>
    </p:spTree>
    <p:extLst>
      <p:ext uri="{BB962C8B-B14F-4D97-AF65-F5344CB8AC3E}">
        <p14:creationId xmlns:p14="http://schemas.microsoft.com/office/powerpoint/2010/main" val="2470283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AA760F0-7894-47AB-AEAB-94CCB0646C11}" type="datetimeFigureOut">
              <a:rPr kumimoji="1" lang="ja-JP" altLang="en-US" smtClean="0"/>
              <a:t>2026/4/20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E32949A-74FC-4A3D-BB28-D55629A6C206}" type="slidenum">
              <a:rPr kumimoji="1" lang="ja-JP" altLang="en-US" smtClean="0"/>
              <a:t>‹#›</a:t>
            </a:fld>
            <a:endParaRPr kumimoji="1" lang="ja-JP" altLang="en-US"/>
          </a:p>
        </p:txBody>
      </p:sp>
    </p:spTree>
    <p:extLst>
      <p:ext uri="{BB962C8B-B14F-4D97-AF65-F5344CB8AC3E}">
        <p14:creationId xmlns:p14="http://schemas.microsoft.com/office/powerpoint/2010/main" val="4259344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A760F0-7894-47AB-AEAB-94CCB0646C11}" type="datetimeFigureOut">
              <a:rPr kumimoji="1" lang="ja-JP" altLang="en-US" smtClean="0"/>
              <a:t>2026/4/20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E32949A-74FC-4A3D-BB28-D55629A6C206}" type="slidenum">
              <a:rPr kumimoji="1" lang="ja-JP" altLang="en-US" smtClean="0"/>
              <a:t>‹#›</a:t>
            </a:fld>
            <a:endParaRPr kumimoji="1" lang="ja-JP" altLang="en-US"/>
          </a:p>
        </p:txBody>
      </p:sp>
    </p:spTree>
    <p:extLst>
      <p:ext uri="{BB962C8B-B14F-4D97-AF65-F5344CB8AC3E}">
        <p14:creationId xmlns:p14="http://schemas.microsoft.com/office/powerpoint/2010/main" val="1269463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AA760F0-7894-47AB-AEAB-94CCB0646C11}" type="datetimeFigureOut">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32949A-74FC-4A3D-BB28-D55629A6C206}" type="slidenum">
              <a:rPr kumimoji="1" lang="ja-JP" altLang="en-US" smtClean="0"/>
              <a:t>‹#›</a:t>
            </a:fld>
            <a:endParaRPr kumimoji="1" lang="ja-JP" altLang="en-US"/>
          </a:p>
        </p:txBody>
      </p:sp>
    </p:spTree>
    <p:extLst>
      <p:ext uri="{BB962C8B-B14F-4D97-AF65-F5344CB8AC3E}">
        <p14:creationId xmlns:p14="http://schemas.microsoft.com/office/powerpoint/2010/main" val="3176846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AA760F0-7894-47AB-AEAB-94CCB0646C11}" type="datetimeFigureOut">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32949A-74FC-4A3D-BB28-D55629A6C206}" type="slidenum">
              <a:rPr kumimoji="1" lang="ja-JP" altLang="en-US" smtClean="0"/>
              <a:t>‹#›</a:t>
            </a:fld>
            <a:endParaRPr kumimoji="1" lang="ja-JP" altLang="en-US"/>
          </a:p>
        </p:txBody>
      </p:sp>
    </p:spTree>
    <p:extLst>
      <p:ext uri="{BB962C8B-B14F-4D97-AF65-F5344CB8AC3E}">
        <p14:creationId xmlns:p14="http://schemas.microsoft.com/office/powerpoint/2010/main" val="3841007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6AA760F0-7894-47AB-AEAB-94CCB0646C11}" type="datetimeFigureOut">
              <a:rPr kumimoji="1" lang="ja-JP" altLang="en-US" smtClean="0"/>
              <a:t>2026/4/20</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E32949A-74FC-4A3D-BB28-D55629A6C206}" type="slidenum">
              <a:rPr kumimoji="1" lang="ja-JP" altLang="en-US" smtClean="0"/>
              <a:t>‹#›</a:t>
            </a:fld>
            <a:endParaRPr kumimoji="1" lang="ja-JP" altLang="en-US"/>
          </a:p>
        </p:txBody>
      </p:sp>
    </p:spTree>
    <p:extLst>
      <p:ext uri="{BB962C8B-B14F-4D97-AF65-F5344CB8AC3E}">
        <p14:creationId xmlns:p14="http://schemas.microsoft.com/office/powerpoint/2010/main" val="27101944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E1D85CCD-1E57-4734-BDB7-5E407017EC9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6200000">
            <a:off x="1143000" y="1143000"/>
            <a:ext cx="6858000" cy="4572000"/>
          </a:xfrm>
          <a:prstGeom prst="rect">
            <a:avLst/>
          </a:prstGeom>
        </p:spPr>
      </p:pic>
      <p:sp>
        <p:nvSpPr>
          <p:cNvPr id="29" name="フローチャート: 代替処理 28"/>
          <p:cNvSpPr/>
          <p:nvPr/>
        </p:nvSpPr>
        <p:spPr>
          <a:xfrm>
            <a:off x="205639" y="6794131"/>
            <a:ext cx="681038" cy="407930"/>
          </a:xfrm>
          <a:prstGeom prst="flowChartAlternateProcess">
            <a:avLst/>
          </a:prstGeom>
          <a:solidFill>
            <a:srgbClr val="FF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フローチャート: 代替処理 24"/>
          <p:cNvSpPr/>
          <p:nvPr/>
        </p:nvSpPr>
        <p:spPr>
          <a:xfrm>
            <a:off x="210324" y="4360459"/>
            <a:ext cx="681038" cy="407930"/>
          </a:xfrm>
          <a:prstGeom prst="flowChartAlternateProcess">
            <a:avLst/>
          </a:prstGeom>
          <a:solidFill>
            <a:srgbClr val="FF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994693" y="741838"/>
            <a:ext cx="5047249" cy="1426920"/>
          </a:xfrm>
          <a:prstGeom prst="rect">
            <a:avLst/>
          </a:prstGeom>
          <a:noFill/>
        </p:spPr>
        <p:txBody>
          <a:bodyPr wrap="square" lIns="36000" tIns="36000" rIns="36000" bIns="36000" rtlCol="0" anchor="ctr" anchorCtr="0">
            <a:spAutoFit/>
          </a:bodyPr>
          <a:lstStyle/>
          <a:p>
            <a:pPr algn="ctr"/>
            <a:r>
              <a:rPr kumimoji="1" lang="ja-JP" altLang="en-US" sz="4400" spc="50" dirty="0">
                <a:ln w="1270" cap="sq" cmpd="sng">
                  <a:noFill/>
                  <a:prstDash val="solid"/>
                </a:ln>
                <a:solidFill>
                  <a:schemeClr val="tx1">
                    <a:lumMod val="65000"/>
                    <a:lumOff val="35000"/>
                  </a:schemeClr>
                </a:solidFill>
                <a:effectLst>
                  <a:glow rad="38100">
                    <a:schemeClr val="accent1">
                      <a:alpha val="40000"/>
                    </a:schemeClr>
                  </a:glow>
                </a:effectLst>
                <a:latin typeface="HGS創英角ｺﾞｼｯｸUB" panose="020B0900000000000000" pitchFamily="50" charset="-128"/>
                <a:ea typeface="HGS創英角ｺﾞｼｯｸUB" panose="020B0900000000000000" pitchFamily="50" charset="-128"/>
              </a:rPr>
              <a:t>乳がん出前講座の</a:t>
            </a:r>
            <a:endParaRPr kumimoji="1" lang="en-US" altLang="ja-JP" sz="4400" spc="50" dirty="0">
              <a:ln w="1270" cap="sq" cmpd="sng">
                <a:noFill/>
                <a:prstDash val="solid"/>
              </a:ln>
              <a:solidFill>
                <a:schemeClr val="tx1">
                  <a:lumMod val="65000"/>
                  <a:lumOff val="35000"/>
                </a:schemeClr>
              </a:solidFill>
              <a:effectLst>
                <a:glow rad="38100">
                  <a:schemeClr val="accent1">
                    <a:alpha val="40000"/>
                  </a:schemeClr>
                </a:glow>
              </a:effectLst>
              <a:latin typeface="HGS創英角ｺﾞｼｯｸUB" panose="020B0900000000000000" pitchFamily="50" charset="-128"/>
              <a:ea typeface="HGS創英角ｺﾞｼｯｸUB" panose="020B0900000000000000" pitchFamily="50" charset="-128"/>
            </a:endParaRPr>
          </a:p>
          <a:p>
            <a:pPr algn="ctr"/>
            <a:r>
              <a:rPr kumimoji="1" lang="ja-JP" altLang="en-US" sz="4400" spc="50" dirty="0">
                <a:ln w="1270" cap="sq" cmpd="sng">
                  <a:noFill/>
                  <a:prstDash val="solid"/>
                </a:ln>
                <a:solidFill>
                  <a:schemeClr val="tx1">
                    <a:lumMod val="65000"/>
                    <a:lumOff val="35000"/>
                  </a:schemeClr>
                </a:solidFill>
                <a:effectLst>
                  <a:glow rad="38100">
                    <a:schemeClr val="accent1">
                      <a:alpha val="40000"/>
                    </a:schemeClr>
                  </a:glow>
                </a:effectLst>
                <a:latin typeface="HGS創英角ｺﾞｼｯｸUB" panose="020B0900000000000000" pitchFamily="50" charset="-128"/>
                <a:ea typeface="HGS創英角ｺﾞｼｯｸUB" panose="020B0900000000000000" pitchFamily="50" charset="-128"/>
              </a:rPr>
              <a:t>ご案内</a:t>
            </a:r>
            <a:endParaRPr kumimoji="1" lang="en-US" altLang="ja-JP" sz="4400" spc="50" dirty="0">
              <a:ln w="1270" cap="sq" cmpd="sng">
                <a:noFill/>
                <a:prstDash val="solid"/>
              </a:ln>
              <a:solidFill>
                <a:schemeClr val="tx1">
                  <a:lumMod val="65000"/>
                  <a:lumOff val="35000"/>
                </a:schemeClr>
              </a:solidFill>
              <a:effectLst>
                <a:glow rad="38100">
                  <a:schemeClr val="accent1">
                    <a:alpha val="40000"/>
                  </a:schemeClr>
                </a:glow>
              </a:effectLst>
              <a:latin typeface="HGS創英角ｺﾞｼｯｸUB" panose="020B0900000000000000" pitchFamily="50" charset="-128"/>
              <a:ea typeface="HGS創英角ｺﾞｼｯｸUB" panose="020B0900000000000000" pitchFamily="50" charset="-128"/>
            </a:endParaRPr>
          </a:p>
        </p:txBody>
      </p:sp>
      <p:pic>
        <p:nvPicPr>
          <p:cNvPr id="9" name="図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2256" y="11781085"/>
            <a:ext cx="445985" cy="1172038"/>
          </a:xfrm>
          <a:prstGeom prst="rect">
            <a:avLst/>
          </a:prstGeom>
          <a:effectLst>
            <a:outerShdw blurRad="50800" dist="38100" dir="2700000" algn="tl" rotWithShape="0">
              <a:prstClr val="black">
                <a:alpha val="40000"/>
              </a:prstClr>
            </a:outerShdw>
          </a:effectLst>
        </p:spPr>
      </p:pic>
      <p:pic>
        <p:nvPicPr>
          <p:cNvPr id="10" name="図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326" y="11619168"/>
            <a:ext cx="361367" cy="1293490"/>
          </a:xfrm>
          <a:prstGeom prst="rect">
            <a:avLst/>
          </a:prstGeom>
          <a:effectLst>
            <a:outerShdw blurRad="50800" dist="38100" dir="2700000" algn="tl" rotWithShape="0">
              <a:prstClr val="black">
                <a:alpha val="40000"/>
              </a:prstClr>
            </a:outerShdw>
          </a:effectLst>
        </p:spPr>
      </p:pic>
      <p:sp>
        <p:nvSpPr>
          <p:cNvPr id="17" name="テキスト ボックス 16"/>
          <p:cNvSpPr txBox="1"/>
          <p:nvPr/>
        </p:nvSpPr>
        <p:spPr>
          <a:xfrm>
            <a:off x="171507" y="4329461"/>
            <a:ext cx="952500" cy="442674"/>
          </a:xfrm>
          <a:prstGeom prst="flowChartAlternateProcess">
            <a:avLst/>
          </a:prstGeom>
          <a:noFill/>
        </p:spPr>
        <p:txBody>
          <a:bodyPr wrap="square" rtlCol="0">
            <a:spAutoFit/>
          </a:bodyPr>
          <a:lstStyle/>
          <a:p>
            <a:r>
              <a:rPr kumimoji="1" lang="ja-JP" altLang="en-US" sz="2000" dirty="0">
                <a:latin typeface="BIZ UDゴシック" panose="020B0400000000000000" pitchFamily="49" charset="-128"/>
                <a:ea typeface="BIZ UDゴシック" panose="020B0400000000000000" pitchFamily="49" charset="-128"/>
              </a:rPr>
              <a:t>日時</a:t>
            </a:r>
          </a:p>
        </p:txBody>
      </p:sp>
      <p:sp>
        <p:nvSpPr>
          <p:cNvPr id="23" name="テキスト ボックス 22"/>
          <p:cNvSpPr txBox="1"/>
          <p:nvPr/>
        </p:nvSpPr>
        <p:spPr>
          <a:xfrm>
            <a:off x="226470" y="6780787"/>
            <a:ext cx="1085850" cy="400110"/>
          </a:xfrm>
          <a:prstGeom prst="rect">
            <a:avLst/>
          </a:prstGeom>
          <a:noFill/>
        </p:spPr>
        <p:txBody>
          <a:bodyPr wrap="square" rtlCol="0">
            <a:spAutoFit/>
          </a:bodyPr>
          <a:lstStyle/>
          <a:p>
            <a:r>
              <a:rPr kumimoji="1" lang="ja-JP" altLang="en-US" sz="2000" dirty="0">
                <a:latin typeface="BIZ UDゴシック" panose="020B0400000000000000" pitchFamily="49" charset="-128"/>
                <a:ea typeface="BIZ UDゴシック" panose="020B0400000000000000" pitchFamily="49" charset="-128"/>
              </a:rPr>
              <a:t>費用</a:t>
            </a:r>
          </a:p>
        </p:txBody>
      </p:sp>
      <p:pic>
        <p:nvPicPr>
          <p:cNvPr id="32" name="図 3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45714" y="11685652"/>
            <a:ext cx="323592" cy="1218452"/>
          </a:xfrm>
          <a:prstGeom prst="rect">
            <a:avLst/>
          </a:prstGeom>
          <a:effectLst>
            <a:outerShdw blurRad="50800" dist="38100" dir="2700000" algn="tl" rotWithShape="0">
              <a:prstClr val="black">
                <a:alpha val="40000"/>
              </a:prstClr>
            </a:outerShdw>
          </a:effectLst>
        </p:spPr>
      </p:pic>
      <p:sp>
        <p:nvSpPr>
          <p:cNvPr id="41" name="テキスト ボックス 40">
            <a:extLst>
              <a:ext uri="{FF2B5EF4-FFF2-40B4-BE49-F238E27FC236}">
                <a16:creationId xmlns:a16="http://schemas.microsoft.com/office/drawing/2014/main" id="{62432A69-0210-43C2-9465-22B869E8396D}"/>
              </a:ext>
            </a:extLst>
          </p:cNvPr>
          <p:cNvSpPr txBox="1"/>
          <p:nvPr/>
        </p:nvSpPr>
        <p:spPr>
          <a:xfrm>
            <a:off x="0" y="19226"/>
            <a:ext cx="3774908" cy="246221"/>
          </a:xfrm>
          <a:prstGeom prst="rect">
            <a:avLst/>
          </a:prstGeom>
          <a:noFill/>
        </p:spPr>
        <p:txBody>
          <a:bodyPr wrap="square" rtlCol="0">
            <a:spAutoFit/>
          </a:bodyPr>
          <a:lstStyle/>
          <a:p>
            <a:r>
              <a:rPr kumimoji="1" lang="ja-JP" altLang="en-US" sz="1000" dirty="0">
                <a:latin typeface="BIZ UDゴシック" panose="020B0400000000000000" pitchFamily="49" charset="-128"/>
                <a:ea typeface="BIZ UDゴシック" panose="020B0400000000000000" pitchFamily="49" charset="-128"/>
              </a:rPr>
              <a:t>乳がん早期発見啓発事業「福島市ピンクリボンキャンペーン」</a:t>
            </a:r>
          </a:p>
        </p:txBody>
      </p:sp>
      <p:sp>
        <p:nvSpPr>
          <p:cNvPr id="42" name="テキスト ボックス 41">
            <a:extLst>
              <a:ext uri="{FF2B5EF4-FFF2-40B4-BE49-F238E27FC236}">
                <a16:creationId xmlns:a16="http://schemas.microsoft.com/office/drawing/2014/main" id="{70E3C67D-02CB-4CA4-8319-C30AA23BE676}"/>
              </a:ext>
            </a:extLst>
          </p:cNvPr>
          <p:cNvSpPr txBox="1"/>
          <p:nvPr/>
        </p:nvSpPr>
        <p:spPr>
          <a:xfrm>
            <a:off x="922785" y="4418112"/>
            <a:ext cx="6689497" cy="307777"/>
          </a:xfrm>
          <a:prstGeom prst="rect">
            <a:avLst/>
          </a:prstGeom>
          <a:noFill/>
        </p:spPr>
        <p:txBody>
          <a:bodyPr wrap="square" rtlCol="0">
            <a:spAutoFit/>
          </a:bodyPr>
          <a:lstStyle/>
          <a:p>
            <a:r>
              <a:rPr kumimoji="1" lang="ja-JP" altLang="en-US" sz="1400" dirty="0">
                <a:latin typeface="BIZ UDゴシック" panose="020B0400000000000000" pitchFamily="49" charset="-128"/>
                <a:ea typeface="BIZ UDゴシック" panose="020B0400000000000000" pitchFamily="49" charset="-128"/>
              </a:rPr>
              <a:t>原則、平日午前９時から午後５時までの時間帯で、おおむね６０分以内</a:t>
            </a:r>
            <a:endParaRPr kumimoji="1" lang="en-US" altLang="ja-JP" sz="1400" dirty="0">
              <a:latin typeface="BIZ UDゴシック" panose="020B0400000000000000" pitchFamily="49" charset="-128"/>
              <a:ea typeface="BIZ UDゴシック" panose="020B0400000000000000" pitchFamily="49" charset="-128"/>
            </a:endParaRPr>
          </a:p>
        </p:txBody>
      </p:sp>
      <p:sp>
        <p:nvSpPr>
          <p:cNvPr id="46" name="テキスト ボックス 45">
            <a:extLst>
              <a:ext uri="{FF2B5EF4-FFF2-40B4-BE49-F238E27FC236}">
                <a16:creationId xmlns:a16="http://schemas.microsoft.com/office/drawing/2014/main" id="{826F347D-E341-4DC5-8660-82EC859A72F4}"/>
              </a:ext>
            </a:extLst>
          </p:cNvPr>
          <p:cNvSpPr txBox="1"/>
          <p:nvPr/>
        </p:nvSpPr>
        <p:spPr>
          <a:xfrm>
            <a:off x="922785" y="4944136"/>
            <a:ext cx="3697245" cy="738664"/>
          </a:xfrm>
          <a:prstGeom prst="rect">
            <a:avLst/>
          </a:prstGeom>
          <a:noFill/>
        </p:spPr>
        <p:txBody>
          <a:bodyPr wrap="square" rtlCol="0">
            <a:spAutoFit/>
          </a:bodyPr>
          <a:lstStyle/>
          <a:p>
            <a:pPr marL="285750" indent="-285750">
              <a:buClr>
                <a:srgbClr val="FFCCCC"/>
              </a:buClr>
              <a:buFont typeface="Wingdings" panose="05000000000000000000" pitchFamily="2" charset="2"/>
              <a:buChar char="u"/>
            </a:pPr>
            <a:r>
              <a:rPr kumimoji="1" lang="ja-JP" altLang="en-US" sz="1400" dirty="0">
                <a:latin typeface="BIZ UDゴシック" panose="020B0400000000000000" pitchFamily="49" charset="-128"/>
                <a:ea typeface="BIZ UDゴシック" panose="020B0400000000000000" pitchFamily="49" charset="-128"/>
              </a:rPr>
              <a:t>乳がんなど、女性に多いがんについて</a:t>
            </a:r>
            <a:endParaRPr kumimoji="1" lang="en-US" altLang="ja-JP" sz="1400" dirty="0">
              <a:latin typeface="BIZ UDゴシック" panose="020B0400000000000000" pitchFamily="49" charset="-128"/>
              <a:ea typeface="BIZ UDゴシック" panose="020B0400000000000000" pitchFamily="49" charset="-128"/>
            </a:endParaRPr>
          </a:p>
          <a:p>
            <a:pPr marL="285750" indent="-285750">
              <a:buClr>
                <a:srgbClr val="FFCCCC"/>
              </a:buClr>
              <a:buFont typeface="Wingdings" panose="05000000000000000000" pitchFamily="2" charset="2"/>
              <a:buChar char="u"/>
            </a:pPr>
            <a:r>
              <a:rPr kumimoji="1" lang="ja-JP" altLang="en-US" sz="1400" dirty="0">
                <a:latin typeface="BIZ UDゴシック" panose="020B0400000000000000" pitchFamily="49" charset="-128"/>
                <a:ea typeface="BIZ UDゴシック" panose="020B0400000000000000" pitchFamily="49" charset="-128"/>
              </a:rPr>
              <a:t>乳がんセルフチェックについて</a:t>
            </a:r>
            <a:endParaRPr kumimoji="1" lang="en-US" altLang="ja-JP" sz="1400" dirty="0">
              <a:latin typeface="BIZ UDゴシック" panose="020B0400000000000000" pitchFamily="49" charset="-128"/>
              <a:ea typeface="BIZ UDゴシック" panose="020B0400000000000000" pitchFamily="49" charset="-128"/>
            </a:endParaRPr>
          </a:p>
          <a:p>
            <a:pPr marL="285750" indent="-285750">
              <a:buClr>
                <a:srgbClr val="FFCCCC"/>
              </a:buClr>
              <a:buFont typeface="Wingdings" panose="05000000000000000000" pitchFamily="2" charset="2"/>
              <a:buChar char="u"/>
            </a:pPr>
            <a:r>
              <a:rPr kumimoji="1" lang="ja-JP" altLang="en-US" sz="1400" dirty="0">
                <a:latin typeface="BIZ UDゴシック" panose="020B0400000000000000" pitchFamily="49" charset="-128"/>
                <a:ea typeface="BIZ UDゴシック" panose="020B0400000000000000" pitchFamily="49" charset="-128"/>
              </a:rPr>
              <a:t>女性の健康づくりについて</a:t>
            </a:r>
            <a:endParaRPr kumimoji="1" lang="en-US" altLang="ja-JP" sz="1400" dirty="0">
              <a:latin typeface="BIZ UDゴシック" panose="020B0400000000000000" pitchFamily="49" charset="-128"/>
              <a:ea typeface="BIZ UDゴシック" panose="020B0400000000000000" pitchFamily="49" charset="-128"/>
            </a:endParaRPr>
          </a:p>
        </p:txBody>
      </p:sp>
      <p:sp>
        <p:nvSpPr>
          <p:cNvPr id="48" name="フローチャート: 代替処理 47">
            <a:extLst>
              <a:ext uri="{FF2B5EF4-FFF2-40B4-BE49-F238E27FC236}">
                <a16:creationId xmlns:a16="http://schemas.microsoft.com/office/drawing/2014/main" id="{5AE0029F-BD21-45D4-8F58-91C3AE36536F}"/>
              </a:ext>
            </a:extLst>
          </p:cNvPr>
          <p:cNvSpPr/>
          <p:nvPr/>
        </p:nvSpPr>
        <p:spPr>
          <a:xfrm>
            <a:off x="198653" y="6166273"/>
            <a:ext cx="681038" cy="407930"/>
          </a:xfrm>
          <a:prstGeom prst="flowChartAlternateProcess">
            <a:avLst/>
          </a:prstGeom>
          <a:solidFill>
            <a:srgbClr val="FF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ボックス 46">
            <a:extLst>
              <a:ext uri="{FF2B5EF4-FFF2-40B4-BE49-F238E27FC236}">
                <a16:creationId xmlns:a16="http://schemas.microsoft.com/office/drawing/2014/main" id="{7AEDA9F0-5D13-4B71-9177-8B62379F64F8}"/>
              </a:ext>
            </a:extLst>
          </p:cNvPr>
          <p:cNvSpPr txBox="1"/>
          <p:nvPr/>
        </p:nvSpPr>
        <p:spPr>
          <a:xfrm>
            <a:off x="199035" y="6160301"/>
            <a:ext cx="1085850" cy="400110"/>
          </a:xfrm>
          <a:prstGeom prst="rect">
            <a:avLst/>
          </a:prstGeom>
          <a:noFill/>
        </p:spPr>
        <p:txBody>
          <a:bodyPr wrap="square" rtlCol="0">
            <a:spAutoFit/>
          </a:bodyPr>
          <a:lstStyle/>
          <a:p>
            <a:r>
              <a:rPr kumimoji="1" lang="ja-JP" altLang="en-US" sz="2000" dirty="0">
                <a:latin typeface="BIZ UDゴシック" panose="020B0400000000000000" pitchFamily="49" charset="-128"/>
                <a:ea typeface="BIZ UDゴシック" panose="020B0400000000000000" pitchFamily="49" charset="-128"/>
              </a:rPr>
              <a:t>講師</a:t>
            </a:r>
          </a:p>
        </p:txBody>
      </p:sp>
      <p:sp>
        <p:nvSpPr>
          <p:cNvPr id="49" name="テキスト ボックス 48">
            <a:extLst>
              <a:ext uri="{FF2B5EF4-FFF2-40B4-BE49-F238E27FC236}">
                <a16:creationId xmlns:a16="http://schemas.microsoft.com/office/drawing/2014/main" id="{FA465AED-E93D-43F8-83BB-89E84BE16354}"/>
              </a:ext>
            </a:extLst>
          </p:cNvPr>
          <p:cNvSpPr txBox="1"/>
          <p:nvPr/>
        </p:nvSpPr>
        <p:spPr>
          <a:xfrm>
            <a:off x="970178" y="6189605"/>
            <a:ext cx="4059022" cy="307777"/>
          </a:xfrm>
          <a:prstGeom prst="rect">
            <a:avLst/>
          </a:prstGeom>
          <a:noFill/>
        </p:spPr>
        <p:txBody>
          <a:bodyPr wrap="square" rtlCol="0">
            <a:spAutoFit/>
          </a:bodyPr>
          <a:lstStyle/>
          <a:p>
            <a:r>
              <a:rPr kumimoji="1" lang="ja-JP" altLang="en-US" sz="1400" dirty="0">
                <a:latin typeface="BIZ UDゴシック" panose="020B0400000000000000" pitchFamily="49" charset="-128"/>
                <a:ea typeface="BIZ UDゴシック" panose="020B0400000000000000" pitchFamily="49" charset="-128"/>
              </a:rPr>
              <a:t>福島市保健所健康づくり推進課　保健師</a:t>
            </a:r>
            <a:endParaRPr kumimoji="1" lang="en-US" altLang="ja-JP" sz="1400" dirty="0">
              <a:latin typeface="BIZ UDゴシック" panose="020B0400000000000000" pitchFamily="49" charset="-128"/>
              <a:ea typeface="BIZ UDゴシック" panose="020B0400000000000000" pitchFamily="49" charset="-128"/>
            </a:endParaRPr>
          </a:p>
        </p:txBody>
      </p:sp>
      <p:sp>
        <p:nvSpPr>
          <p:cNvPr id="50" name="テキスト ボックス 49">
            <a:extLst>
              <a:ext uri="{FF2B5EF4-FFF2-40B4-BE49-F238E27FC236}">
                <a16:creationId xmlns:a16="http://schemas.microsoft.com/office/drawing/2014/main" id="{C8C25911-5FE7-4763-A16D-CC2AC119D63A}"/>
              </a:ext>
            </a:extLst>
          </p:cNvPr>
          <p:cNvSpPr txBox="1"/>
          <p:nvPr/>
        </p:nvSpPr>
        <p:spPr>
          <a:xfrm>
            <a:off x="942283" y="6770049"/>
            <a:ext cx="5742830" cy="523220"/>
          </a:xfrm>
          <a:prstGeom prst="rect">
            <a:avLst/>
          </a:prstGeom>
          <a:noFill/>
        </p:spPr>
        <p:txBody>
          <a:bodyPr wrap="square" rtlCol="0">
            <a:spAutoFit/>
          </a:bodyPr>
          <a:lstStyle/>
          <a:p>
            <a:r>
              <a:rPr kumimoji="1" lang="ja-JP" altLang="en-US" sz="1400" dirty="0">
                <a:latin typeface="BIZ UDゴシック" panose="020B0400000000000000" pitchFamily="49" charset="-128"/>
                <a:ea typeface="BIZ UDゴシック" panose="020B0400000000000000" pitchFamily="49" charset="-128"/>
              </a:rPr>
              <a:t>無料</a:t>
            </a:r>
            <a:endParaRPr kumimoji="1" lang="en-US" altLang="ja-JP" sz="1400" dirty="0">
              <a:latin typeface="BIZ UDゴシック" panose="020B0400000000000000" pitchFamily="49" charset="-128"/>
              <a:ea typeface="BIZ UDゴシック" panose="020B0400000000000000" pitchFamily="49" charset="-128"/>
            </a:endParaRPr>
          </a:p>
          <a:p>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会場使用料等（備品使用料を含む）は受講団体でご負担ください</a:t>
            </a:r>
            <a:endParaRPr kumimoji="1" lang="en-US" altLang="ja-JP" sz="1400" dirty="0">
              <a:latin typeface="BIZ UDゴシック" panose="020B0400000000000000" pitchFamily="49" charset="-128"/>
              <a:ea typeface="BIZ UDゴシック" panose="020B0400000000000000" pitchFamily="49" charset="-128"/>
            </a:endParaRPr>
          </a:p>
        </p:txBody>
      </p:sp>
      <p:sp>
        <p:nvSpPr>
          <p:cNvPr id="52" name="フローチャート: 代替処理 51">
            <a:extLst>
              <a:ext uri="{FF2B5EF4-FFF2-40B4-BE49-F238E27FC236}">
                <a16:creationId xmlns:a16="http://schemas.microsoft.com/office/drawing/2014/main" id="{D149140B-5F7C-4E86-A139-9C83299E4428}"/>
              </a:ext>
            </a:extLst>
          </p:cNvPr>
          <p:cNvSpPr/>
          <p:nvPr/>
        </p:nvSpPr>
        <p:spPr>
          <a:xfrm>
            <a:off x="205639" y="7506644"/>
            <a:ext cx="897537" cy="407930"/>
          </a:xfrm>
          <a:prstGeom prst="flowChartAlternateProcess">
            <a:avLst/>
          </a:prstGeom>
          <a:solidFill>
            <a:srgbClr val="FF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a:extLst>
              <a:ext uri="{FF2B5EF4-FFF2-40B4-BE49-F238E27FC236}">
                <a16:creationId xmlns:a16="http://schemas.microsoft.com/office/drawing/2014/main" id="{2287A6E7-FE7E-4C25-9B9B-F3EC2B3C1829}"/>
              </a:ext>
            </a:extLst>
          </p:cNvPr>
          <p:cNvSpPr txBox="1"/>
          <p:nvPr/>
        </p:nvSpPr>
        <p:spPr>
          <a:xfrm>
            <a:off x="171507" y="7485480"/>
            <a:ext cx="1069084" cy="400110"/>
          </a:xfrm>
          <a:prstGeom prst="rect">
            <a:avLst/>
          </a:prstGeom>
          <a:noFill/>
        </p:spPr>
        <p:txBody>
          <a:bodyPr wrap="square" rtlCol="0">
            <a:spAutoFit/>
          </a:bodyPr>
          <a:lstStyle/>
          <a:p>
            <a:r>
              <a:rPr kumimoji="1" lang="ja-JP" altLang="en-US" sz="2000" dirty="0">
                <a:latin typeface="BIZ UDゴシック" panose="020B0400000000000000" pitchFamily="49" charset="-128"/>
                <a:ea typeface="BIZ UDゴシック" panose="020B0400000000000000" pitchFamily="49" charset="-128"/>
              </a:rPr>
              <a:t>申込み</a:t>
            </a:r>
          </a:p>
        </p:txBody>
      </p:sp>
      <p:sp>
        <p:nvSpPr>
          <p:cNvPr id="53" name="テキスト ボックス 52">
            <a:extLst>
              <a:ext uri="{FF2B5EF4-FFF2-40B4-BE49-F238E27FC236}">
                <a16:creationId xmlns:a16="http://schemas.microsoft.com/office/drawing/2014/main" id="{AD6E4E83-EAF1-43C2-9580-698AF76FB2B1}"/>
              </a:ext>
            </a:extLst>
          </p:cNvPr>
          <p:cNvSpPr txBox="1"/>
          <p:nvPr/>
        </p:nvSpPr>
        <p:spPr>
          <a:xfrm>
            <a:off x="1103175" y="7396820"/>
            <a:ext cx="5813036" cy="645433"/>
          </a:xfrm>
          <a:prstGeom prst="rect">
            <a:avLst/>
          </a:prstGeom>
          <a:noFill/>
        </p:spPr>
        <p:txBody>
          <a:bodyPr wrap="square" rtlCol="0">
            <a:spAutoFit/>
          </a:bodyPr>
          <a:lstStyle/>
          <a:p>
            <a:pPr>
              <a:lnSpc>
                <a:spcPct val="150000"/>
              </a:lnSpc>
            </a:pPr>
            <a:r>
              <a:rPr kumimoji="1" lang="ja-JP" altLang="en-US" sz="1400" dirty="0">
                <a:latin typeface="BIZ UDゴシック" panose="020B0400000000000000" pitchFamily="49" charset="-128"/>
                <a:ea typeface="BIZ UDゴシック" panose="020B0400000000000000" pitchFamily="49" charset="-128"/>
              </a:rPr>
              <a:t>電話・ＦＡＸ・オンライン申請</a:t>
            </a:r>
            <a:endParaRPr kumimoji="1" lang="en-US" altLang="ja-JP" sz="1400" dirty="0">
              <a:latin typeface="BIZ UDゴシック" panose="020B0400000000000000" pitchFamily="49" charset="-128"/>
              <a:ea typeface="BIZ UDゴシック" panose="020B0400000000000000" pitchFamily="49" charset="-128"/>
            </a:endParaRPr>
          </a:p>
          <a:p>
            <a:pPr>
              <a:lnSpc>
                <a:spcPct val="150000"/>
              </a:lnSpc>
            </a:pPr>
            <a:r>
              <a:rPr kumimoji="1" lang="en-US" altLang="ja-JP" sz="1200" dirty="0">
                <a:latin typeface="BIZ UDゴシック" panose="020B0400000000000000" pitchFamily="49" charset="-128"/>
                <a:ea typeface="BIZ UDゴシック" panose="020B0400000000000000" pitchFamily="49" charset="-128"/>
              </a:rPr>
              <a:t>※</a:t>
            </a:r>
            <a:r>
              <a:rPr kumimoji="1" lang="ja-JP" altLang="en-US" sz="1200" dirty="0">
                <a:latin typeface="BIZ UDゴシック" panose="020B0400000000000000" pitchFamily="49" charset="-128"/>
                <a:ea typeface="BIZ UDゴシック" panose="020B0400000000000000" pitchFamily="49" charset="-128"/>
              </a:rPr>
              <a:t>希望日時の１か月前までにお申込みください</a:t>
            </a:r>
            <a:endParaRPr kumimoji="1" lang="en-US" altLang="ja-JP" sz="1200" dirty="0">
              <a:latin typeface="BIZ UDゴシック" panose="020B0400000000000000" pitchFamily="49" charset="-128"/>
              <a:ea typeface="BIZ UDゴシック" panose="020B0400000000000000" pitchFamily="49" charset="-128"/>
            </a:endParaRPr>
          </a:p>
        </p:txBody>
      </p:sp>
      <p:sp>
        <p:nvSpPr>
          <p:cNvPr id="55" name="フローチャート: 代替処理 54">
            <a:extLst>
              <a:ext uri="{FF2B5EF4-FFF2-40B4-BE49-F238E27FC236}">
                <a16:creationId xmlns:a16="http://schemas.microsoft.com/office/drawing/2014/main" id="{4778D215-E1C9-4CA6-8757-B7C9390018F5}"/>
              </a:ext>
            </a:extLst>
          </p:cNvPr>
          <p:cNvSpPr/>
          <p:nvPr/>
        </p:nvSpPr>
        <p:spPr>
          <a:xfrm>
            <a:off x="211909" y="4978473"/>
            <a:ext cx="681038" cy="407930"/>
          </a:xfrm>
          <a:prstGeom prst="flowChartAlternateProcess">
            <a:avLst/>
          </a:prstGeom>
          <a:solidFill>
            <a:srgbClr val="FF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192938" y="4973300"/>
            <a:ext cx="1085850" cy="400110"/>
          </a:xfrm>
          <a:prstGeom prst="rect">
            <a:avLst/>
          </a:prstGeom>
          <a:noFill/>
        </p:spPr>
        <p:txBody>
          <a:bodyPr wrap="square" rtlCol="0">
            <a:spAutoFit/>
          </a:bodyPr>
          <a:lstStyle/>
          <a:p>
            <a:r>
              <a:rPr kumimoji="1" lang="ja-JP" altLang="en-US" sz="2000" dirty="0">
                <a:latin typeface="BIZ UDゴシック" panose="020B0400000000000000" pitchFamily="49" charset="-128"/>
                <a:ea typeface="BIZ UDゴシック" panose="020B0400000000000000" pitchFamily="49" charset="-128"/>
              </a:rPr>
              <a:t>内容</a:t>
            </a:r>
          </a:p>
        </p:txBody>
      </p:sp>
      <p:sp>
        <p:nvSpPr>
          <p:cNvPr id="56" name="テキスト ボックス 55">
            <a:extLst>
              <a:ext uri="{FF2B5EF4-FFF2-40B4-BE49-F238E27FC236}">
                <a16:creationId xmlns:a16="http://schemas.microsoft.com/office/drawing/2014/main" id="{D34F37E7-B78F-48C3-A3F6-97183D35F658}"/>
              </a:ext>
            </a:extLst>
          </p:cNvPr>
          <p:cNvSpPr txBox="1"/>
          <p:nvPr/>
        </p:nvSpPr>
        <p:spPr>
          <a:xfrm>
            <a:off x="970178" y="5644432"/>
            <a:ext cx="5913779" cy="307777"/>
          </a:xfrm>
          <a:prstGeom prst="rect">
            <a:avLst/>
          </a:prstGeom>
          <a:noFill/>
        </p:spPr>
        <p:txBody>
          <a:bodyPr wrap="square" rtlCol="0">
            <a:spAutoFit/>
          </a:bodyPr>
          <a:lstStyle/>
          <a:p>
            <a:r>
              <a:rPr kumimoji="1" lang="ja-JP" altLang="en-US" sz="1400" dirty="0">
                <a:latin typeface="BIZ UDゴシック" panose="020B0400000000000000" pitchFamily="49" charset="-128"/>
                <a:ea typeface="BIZ UDゴシック" panose="020B0400000000000000" pitchFamily="49" charset="-128"/>
              </a:rPr>
              <a:t>乳がんモデルを使用して、実際に触診を行いセルフチェックを行います</a:t>
            </a:r>
            <a:endParaRPr kumimoji="1" lang="en-US" altLang="ja-JP" sz="1400" dirty="0">
              <a:latin typeface="BIZ UDゴシック" panose="020B0400000000000000" pitchFamily="49" charset="-128"/>
              <a:ea typeface="BIZ UDゴシック" panose="020B0400000000000000" pitchFamily="49" charset="-128"/>
            </a:endParaRPr>
          </a:p>
        </p:txBody>
      </p:sp>
      <p:grpSp>
        <p:nvGrpSpPr>
          <p:cNvPr id="61" name="グループ化 60">
            <a:extLst>
              <a:ext uri="{FF2B5EF4-FFF2-40B4-BE49-F238E27FC236}">
                <a16:creationId xmlns:a16="http://schemas.microsoft.com/office/drawing/2014/main" id="{81A9A2AD-B7A4-4BE8-BC3F-892946C5795F}"/>
              </a:ext>
            </a:extLst>
          </p:cNvPr>
          <p:cNvGrpSpPr/>
          <p:nvPr/>
        </p:nvGrpSpPr>
        <p:grpSpPr>
          <a:xfrm>
            <a:off x="218323" y="2527614"/>
            <a:ext cx="6466790" cy="1533740"/>
            <a:chOff x="151012" y="2707094"/>
            <a:chExt cx="6466790" cy="1533740"/>
          </a:xfrm>
        </p:grpSpPr>
        <p:sp>
          <p:nvSpPr>
            <p:cNvPr id="59" name="正方形/長方形 58">
              <a:extLst>
                <a:ext uri="{FF2B5EF4-FFF2-40B4-BE49-F238E27FC236}">
                  <a16:creationId xmlns:a16="http://schemas.microsoft.com/office/drawing/2014/main" id="{74BEAA9A-C990-456A-A5F7-D6591F9228E9}"/>
                </a:ext>
              </a:extLst>
            </p:cNvPr>
            <p:cNvSpPr/>
            <p:nvPr/>
          </p:nvSpPr>
          <p:spPr>
            <a:xfrm>
              <a:off x="151012" y="2707094"/>
              <a:ext cx="6466790" cy="1533740"/>
            </a:xfrm>
            <a:prstGeom prst="rect">
              <a:avLst/>
            </a:prstGeom>
            <a:solidFill>
              <a:srgbClr val="FF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ブローチ 59">
              <a:extLst>
                <a:ext uri="{FF2B5EF4-FFF2-40B4-BE49-F238E27FC236}">
                  <a16:creationId xmlns:a16="http://schemas.microsoft.com/office/drawing/2014/main" id="{FA03B7F5-90EF-4ECF-B392-8587383B8537}"/>
                </a:ext>
              </a:extLst>
            </p:cNvPr>
            <p:cNvSpPr/>
            <p:nvPr/>
          </p:nvSpPr>
          <p:spPr>
            <a:xfrm>
              <a:off x="240199" y="2805647"/>
              <a:ext cx="6271812" cy="1343525"/>
            </a:xfrm>
            <a:prstGeom prst="plaqu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0" name="テキスト ボックス 39">
            <a:extLst>
              <a:ext uri="{FF2B5EF4-FFF2-40B4-BE49-F238E27FC236}">
                <a16:creationId xmlns:a16="http://schemas.microsoft.com/office/drawing/2014/main" id="{6C188949-E5B7-4C7B-898A-F5A12ABBA43F}"/>
              </a:ext>
            </a:extLst>
          </p:cNvPr>
          <p:cNvSpPr txBox="1"/>
          <p:nvPr/>
        </p:nvSpPr>
        <p:spPr>
          <a:xfrm>
            <a:off x="281361" y="2641035"/>
            <a:ext cx="6502760" cy="1354217"/>
          </a:xfrm>
          <a:prstGeom prst="rect">
            <a:avLst/>
          </a:prstGeom>
          <a:noFill/>
          <a:ln w="38100">
            <a:noFill/>
            <a:prstDash val="sysDot"/>
          </a:ln>
        </p:spPr>
        <p:txBody>
          <a:bodyPr wrap="square" rtlCol="0">
            <a:spAutoFit/>
          </a:bodyPr>
          <a:lstStyle/>
          <a:p>
            <a:pPr algn="ctr"/>
            <a:r>
              <a:rPr kumimoji="1" lang="ja-JP" altLang="en-US" sz="1400" dirty="0">
                <a:latin typeface="BIZ UDゴシック" panose="020B0400000000000000" pitchFamily="49" charset="-128"/>
                <a:ea typeface="BIZ UDゴシック" panose="020B0400000000000000" pitchFamily="49" charset="-128"/>
              </a:rPr>
              <a:t>　</a:t>
            </a:r>
            <a:r>
              <a:rPr kumimoji="1" lang="ja-JP" altLang="en-US" sz="1300" dirty="0">
                <a:latin typeface="BIZ UDゴシック" panose="020B0400000000000000" pitchFamily="49" charset="-128"/>
                <a:ea typeface="BIZ UDゴシック" panose="020B0400000000000000" pitchFamily="49" charset="-128"/>
              </a:rPr>
              <a:t>日本人女性の乳がんは、すべてのがんの中で罹患率が高い状況です。</a:t>
            </a:r>
            <a:endParaRPr kumimoji="1" lang="en-US" altLang="ja-JP" sz="1300" dirty="0">
              <a:latin typeface="BIZ UDゴシック" panose="020B0400000000000000" pitchFamily="49" charset="-128"/>
              <a:ea typeface="BIZ UDゴシック" panose="020B0400000000000000" pitchFamily="49" charset="-128"/>
            </a:endParaRPr>
          </a:p>
          <a:p>
            <a:pPr algn="ctr"/>
            <a:r>
              <a:rPr kumimoji="1" lang="ja-JP" altLang="en-US" sz="1300" dirty="0">
                <a:latin typeface="BIZ UDゴシック" panose="020B0400000000000000" pitchFamily="49" charset="-128"/>
                <a:ea typeface="BIZ UDゴシック" panose="020B0400000000000000" pitchFamily="49" charset="-128"/>
              </a:rPr>
              <a:t>しかし、乳がんは早期発見・治療により治る可能性が高いがんでもあります。</a:t>
            </a:r>
            <a:endParaRPr kumimoji="1" lang="en-US" altLang="ja-JP" sz="1300" dirty="0">
              <a:latin typeface="BIZ UDゴシック" panose="020B0400000000000000" pitchFamily="49" charset="-128"/>
              <a:ea typeface="BIZ UDゴシック" panose="020B0400000000000000" pitchFamily="49" charset="-128"/>
            </a:endParaRPr>
          </a:p>
          <a:p>
            <a:pPr algn="ctr"/>
            <a:r>
              <a:rPr kumimoji="1" lang="ja-JP" altLang="en-US" sz="1300" b="1" dirty="0">
                <a:highlight>
                  <a:srgbClr val="FFFF00"/>
                </a:highlight>
                <a:latin typeface="BIZ UDゴシック" panose="020B0400000000000000" pitchFamily="49" charset="-128"/>
                <a:ea typeface="BIZ UDゴシック" panose="020B0400000000000000" pitchFamily="49" charset="-128"/>
              </a:rPr>
              <a:t>また、乳がん発見の</a:t>
            </a:r>
            <a:r>
              <a:rPr kumimoji="1" lang="ja-JP" altLang="en-US" sz="1600" b="1" dirty="0">
                <a:highlight>
                  <a:srgbClr val="FFFF00"/>
                </a:highlight>
                <a:latin typeface="BIZ UDゴシック" panose="020B0400000000000000" pitchFamily="49" charset="-128"/>
                <a:ea typeface="BIZ UDゴシック" panose="020B0400000000000000" pitchFamily="49" charset="-128"/>
              </a:rPr>
              <a:t>７割</a:t>
            </a:r>
            <a:r>
              <a:rPr kumimoji="1" lang="ja-JP" altLang="en-US" sz="1300" b="1" dirty="0">
                <a:highlight>
                  <a:srgbClr val="FFFF00"/>
                </a:highlight>
                <a:latin typeface="BIZ UDゴシック" panose="020B0400000000000000" pitchFamily="49" charset="-128"/>
                <a:ea typeface="BIZ UDゴシック" panose="020B0400000000000000" pitchFamily="49" charset="-128"/>
              </a:rPr>
              <a:t>は</a:t>
            </a:r>
            <a:r>
              <a:rPr kumimoji="1" lang="ja-JP" altLang="en-US" sz="1600" b="1" dirty="0">
                <a:highlight>
                  <a:srgbClr val="FFFF00"/>
                </a:highlight>
                <a:latin typeface="BIZ UDゴシック" panose="020B0400000000000000" pitchFamily="49" charset="-128"/>
                <a:ea typeface="BIZ UDゴシック" panose="020B0400000000000000" pitchFamily="49" charset="-128"/>
              </a:rPr>
              <a:t>自分でみつけた</a:t>
            </a:r>
            <a:r>
              <a:rPr kumimoji="1" lang="ja-JP" altLang="en-US" sz="1300" dirty="0">
                <a:latin typeface="BIZ UDゴシック" panose="020B0400000000000000" pitchFamily="49" charset="-128"/>
                <a:ea typeface="BIZ UDゴシック" panose="020B0400000000000000" pitchFamily="49" charset="-128"/>
              </a:rPr>
              <a:t>というデータもあります。</a:t>
            </a:r>
            <a:endParaRPr kumimoji="1" lang="en-US" altLang="ja-JP" sz="1300" dirty="0">
              <a:latin typeface="BIZ UDゴシック" panose="020B0400000000000000" pitchFamily="49" charset="-128"/>
              <a:ea typeface="BIZ UDゴシック" panose="020B0400000000000000" pitchFamily="49" charset="-128"/>
            </a:endParaRPr>
          </a:p>
          <a:p>
            <a:pPr algn="ctr"/>
            <a:r>
              <a:rPr kumimoji="1" lang="ja-JP" altLang="en-US" sz="1300" dirty="0">
                <a:latin typeface="BIZ UDゴシック" panose="020B0400000000000000" pitchFamily="49" charset="-128"/>
                <a:ea typeface="BIZ UDゴシック" panose="020B0400000000000000" pitchFamily="49" charset="-128"/>
              </a:rPr>
              <a:t>　早期発見のために、乳がんについて知り、</a:t>
            </a:r>
            <a:endParaRPr kumimoji="1" lang="en-US" altLang="ja-JP" sz="1300" dirty="0">
              <a:latin typeface="BIZ UDゴシック" panose="020B0400000000000000" pitchFamily="49" charset="-128"/>
              <a:ea typeface="BIZ UDゴシック" panose="020B0400000000000000" pitchFamily="49" charset="-128"/>
            </a:endParaRPr>
          </a:p>
          <a:p>
            <a:pPr algn="ctr"/>
            <a:r>
              <a:rPr kumimoji="1" lang="ja-JP" altLang="en-US" sz="1300" dirty="0">
                <a:latin typeface="BIZ UDゴシック" panose="020B0400000000000000" pitchFamily="49" charset="-128"/>
                <a:ea typeface="BIZ UDゴシック" panose="020B0400000000000000" pitchFamily="49" charset="-128"/>
              </a:rPr>
              <a:t>ブレスト・アウェアネス（乳房を意識する生活習慣）を</a:t>
            </a:r>
            <a:endParaRPr kumimoji="1" lang="en-US" altLang="ja-JP" sz="1300" dirty="0">
              <a:latin typeface="BIZ UDゴシック" panose="020B0400000000000000" pitchFamily="49" charset="-128"/>
              <a:ea typeface="BIZ UDゴシック" panose="020B0400000000000000" pitchFamily="49" charset="-128"/>
            </a:endParaRPr>
          </a:p>
          <a:p>
            <a:pPr algn="ctr"/>
            <a:r>
              <a:rPr kumimoji="1" lang="ja-JP" altLang="en-US" sz="1300" dirty="0">
                <a:latin typeface="BIZ UDゴシック" panose="020B0400000000000000" pitchFamily="49" charset="-128"/>
                <a:ea typeface="BIZ UDゴシック" panose="020B0400000000000000" pitchFamily="49" charset="-128"/>
              </a:rPr>
              <a:t>身につけてみませんか？</a:t>
            </a:r>
            <a:endParaRPr kumimoji="1" lang="en-US" altLang="ja-JP" sz="1300" dirty="0">
              <a:latin typeface="BIZ UDゴシック" panose="020B0400000000000000" pitchFamily="49" charset="-128"/>
              <a:ea typeface="BIZ UDゴシック" panose="020B0400000000000000" pitchFamily="49" charset="-128"/>
            </a:endParaRPr>
          </a:p>
        </p:txBody>
      </p:sp>
      <p:pic>
        <p:nvPicPr>
          <p:cNvPr id="33" name="図 3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flipH="1">
            <a:off x="-68390" y="1176724"/>
            <a:ext cx="1470962" cy="1517053"/>
          </a:xfrm>
          <a:prstGeom prst="rect">
            <a:avLst/>
          </a:prstGeom>
          <a:effectLst>
            <a:outerShdw blurRad="50800" dist="38100" dir="2700000" algn="tl" rotWithShape="0">
              <a:prstClr val="black">
                <a:alpha val="40000"/>
              </a:prstClr>
            </a:outerShdw>
          </a:effectLst>
        </p:spPr>
      </p:pic>
      <p:sp>
        <p:nvSpPr>
          <p:cNvPr id="38" name="テキスト ボックス 37">
            <a:extLst>
              <a:ext uri="{FF2B5EF4-FFF2-40B4-BE49-F238E27FC236}">
                <a16:creationId xmlns:a16="http://schemas.microsoft.com/office/drawing/2014/main" id="{7B796C64-C57E-43FE-B431-38A9CB711AB6}"/>
              </a:ext>
            </a:extLst>
          </p:cNvPr>
          <p:cNvSpPr txBox="1"/>
          <p:nvPr/>
        </p:nvSpPr>
        <p:spPr>
          <a:xfrm>
            <a:off x="1103175" y="8255893"/>
            <a:ext cx="3926025" cy="800219"/>
          </a:xfrm>
          <a:prstGeom prst="rect">
            <a:avLst/>
          </a:prstGeom>
          <a:noFill/>
        </p:spPr>
        <p:txBody>
          <a:bodyPr wrap="square" rtlCol="0">
            <a:spAutoFit/>
          </a:bodyPr>
          <a:lstStyle/>
          <a:p>
            <a:r>
              <a:rPr kumimoji="1" lang="ja-JP" altLang="en-US" sz="1400" dirty="0">
                <a:latin typeface="BIZ UDゴシック" panose="020B0400000000000000" pitchFamily="49" charset="-128"/>
                <a:ea typeface="BIZ UDゴシック" panose="020B0400000000000000" pitchFamily="49" charset="-128"/>
              </a:rPr>
              <a:t>福島市保健所　健康づくり推進課　検診予防係</a:t>
            </a:r>
            <a:endParaRPr kumimoji="1" lang="en-US" altLang="ja-JP" sz="1400" dirty="0">
              <a:latin typeface="BIZ UDゴシック" panose="020B0400000000000000" pitchFamily="49" charset="-128"/>
              <a:ea typeface="BIZ UDゴシック" panose="020B0400000000000000" pitchFamily="49" charset="-128"/>
            </a:endParaRPr>
          </a:p>
          <a:p>
            <a:r>
              <a:rPr kumimoji="1" lang="ja-JP" altLang="en-US" sz="1600" dirty="0">
                <a:latin typeface="BIZ UDゴシック" panose="020B0400000000000000" pitchFamily="49" charset="-128"/>
                <a:ea typeface="BIZ UDゴシック" panose="020B0400000000000000" pitchFamily="49" charset="-128"/>
              </a:rPr>
              <a:t>電　話：０２４－５２５－７６８０</a:t>
            </a:r>
            <a:endParaRPr kumimoji="1" lang="en-US" altLang="ja-JP" sz="1600" dirty="0">
              <a:latin typeface="BIZ UDゴシック" panose="020B0400000000000000" pitchFamily="49" charset="-128"/>
              <a:ea typeface="BIZ UDゴシック" panose="020B0400000000000000" pitchFamily="49" charset="-128"/>
            </a:endParaRPr>
          </a:p>
          <a:p>
            <a:r>
              <a:rPr kumimoji="1" lang="ja-JP" altLang="en-US" sz="1600" dirty="0">
                <a:latin typeface="BIZ UDゴシック" panose="020B0400000000000000" pitchFamily="49" charset="-128"/>
                <a:ea typeface="BIZ UDゴシック" panose="020B0400000000000000" pitchFamily="49" charset="-128"/>
              </a:rPr>
              <a:t>ＦＡＸ：０２４－５２５－５７０１</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57" name="フローチャート: 代替処理 56">
            <a:extLst>
              <a:ext uri="{FF2B5EF4-FFF2-40B4-BE49-F238E27FC236}">
                <a16:creationId xmlns:a16="http://schemas.microsoft.com/office/drawing/2014/main" id="{1D6DD397-8C78-4C45-9C34-FD8CB63AEE57}"/>
              </a:ext>
            </a:extLst>
          </p:cNvPr>
          <p:cNvSpPr/>
          <p:nvPr/>
        </p:nvSpPr>
        <p:spPr>
          <a:xfrm>
            <a:off x="205638" y="8247290"/>
            <a:ext cx="897537" cy="407930"/>
          </a:xfrm>
          <a:prstGeom prst="flowChartAlternateProcess">
            <a:avLst/>
          </a:prstGeom>
          <a:solidFill>
            <a:srgbClr val="FF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a:extLst>
              <a:ext uri="{FF2B5EF4-FFF2-40B4-BE49-F238E27FC236}">
                <a16:creationId xmlns:a16="http://schemas.microsoft.com/office/drawing/2014/main" id="{06DF63D0-65E1-4BD5-88DC-B275E7697FB0}"/>
              </a:ext>
            </a:extLst>
          </p:cNvPr>
          <p:cNvSpPr txBox="1"/>
          <p:nvPr/>
        </p:nvSpPr>
        <p:spPr>
          <a:xfrm>
            <a:off x="171507" y="8218253"/>
            <a:ext cx="1069084" cy="400110"/>
          </a:xfrm>
          <a:prstGeom prst="rect">
            <a:avLst/>
          </a:prstGeom>
          <a:noFill/>
        </p:spPr>
        <p:txBody>
          <a:bodyPr wrap="square" rtlCol="0">
            <a:spAutoFit/>
          </a:bodyPr>
          <a:lstStyle/>
          <a:p>
            <a:r>
              <a:rPr kumimoji="1" lang="ja-JP" altLang="en-US" sz="2000" dirty="0">
                <a:latin typeface="BIZ UDゴシック" panose="020B0400000000000000" pitchFamily="49" charset="-128"/>
                <a:ea typeface="BIZ UDゴシック" panose="020B0400000000000000" pitchFamily="49" charset="-128"/>
              </a:rPr>
              <a:t>問合せ</a:t>
            </a:r>
          </a:p>
        </p:txBody>
      </p:sp>
      <p:pic>
        <p:nvPicPr>
          <p:cNvPr id="35" name="図 34"/>
          <p:cNvPicPr>
            <a:picLocks noChangeAspect="1"/>
          </p:cNvPicPr>
          <p:nvPr/>
        </p:nvPicPr>
        <p:blipFill rotWithShape="1">
          <a:blip r:embed="rId7" cstate="print">
            <a:extLst>
              <a:ext uri="{28A0092B-C50C-407E-A947-70E740481C1C}">
                <a14:useLocalDpi xmlns:a14="http://schemas.microsoft.com/office/drawing/2010/main" val="0"/>
              </a:ext>
            </a:extLst>
          </a:blip>
          <a:srcRect l="61201"/>
          <a:stretch/>
        </p:blipFill>
        <p:spPr>
          <a:xfrm>
            <a:off x="1433811" y="11864179"/>
            <a:ext cx="400861" cy="1218452"/>
          </a:xfrm>
          <a:prstGeom prst="rect">
            <a:avLst/>
          </a:prstGeom>
          <a:effectLst>
            <a:outerShdw blurRad="50800" dist="38100" dir="2700000" algn="tl" rotWithShape="0">
              <a:prstClr val="black">
                <a:alpha val="40000"/>
              </a:prstClr>
            </a:outerShdw>
          </a:effectLst>
        </p:spPr>
      </p:pic>
      <p:pic>
        <p:nvPicPr>
          <p:cNvPr id="34" name="図 3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038070" y="11381973"/>
            <a:ext cx="312846" cy="1218452"/>
          </a:xfrm>
          <a:prstGeom prst="rect">
            <a:avLst/>
          </a:prstGeom>
          <a:effectLst>
            <a:outerShdw blurRad="50800" dist="38100" dir="2700000" algn="tl" rotWithShape="0">
              <a:prstClr val="black">
                <a:alpha val="40000"/>
              </a:prstClr>
            </a:outerShdw>
          </a:effectLst>
        </p:spPr>
      </p:pic>
      <p:sp>
        <p:nvSpPr>
          <p:cNvPr id="58" name="テキスト ボックス 57">
            <a:extLst>
              <a:ext uri="{FF2B5EF4-FFF2-40B4-BE49-F238E27FC236}">
                <a16:creationId xmlns:a16="http://schemas.microsoft.com/office/drawing/2014/main" id="{AB9EEB35-CE00-4627-B960-8D9E7F37CF2F}"/>
              </a:ext>
            </a:extLst>
          </p:cNvPr>
          <p:cNvSpPr txBox="1"/>
          <p:nvPr/>
        </p:nvSpPr>
        <p:spPr>
          <a:xfrm>
            <a:off x="0" y="9170658"/>
            <a:ext cx="7235741" cy="810478"/>
          </a:xfrm>
          <a:prstGeom prst="rect">
            <a:avLst/>
          </a:prstGeom>
          <a:noFill/>
        </p:spPr>
        <p:txBody>
          <a:bodyPr wrap="square" rtlCol="0">
            <a:spAutoFit/>
          </a:bodyPr>
          <a:lstStyle/>
          <a:p>
            <a:pPr>
              <a:lnSpc>
                <a:spcPts val="1440"/>
              </a:lnSpc>
            </a:pPr>
            <a:r>
              <a:rPr lang="ja-JP" altLang="en-US" sz="1000" dirty="0"/>
              <a:t> ＊</a:t>
            </a:r>
            <a:r>
              <a:rPr lang="ja-JP" altLang="en-US" sz="1000" dirty="0">
                <a:latin typeface="BIZ UDゴシック" panose="020B0400000000000000" pitchFamily="49" charset="-128"/>
                <a:ea typeface="BIZ UDゴシック" panose="020B0400000000000000" pitchFamily="49" charset="-128"/>
              </a:rPr>
              <a:t>　福島市では、乳がんでの死亡者を減らすために乳がん検診の受診率向上と定期的なセルフチェックの普及を図る</a:t>
            </a:r>
            <a:endParaRPr lang="en-US" altLang="ja-JP" sz="1000" dirty="0">
              <a:latin typeface="BIZ UDゴシック" panose="020B0400000000000000" pitchFamily="49" charset="-128"/>
              <a:ea typeface="BIZ UDゴシック" panose="020B0400000000000000" pitchFamily="49" charset="-128"/>
            </a:endParaRPr>
          </a:p>
          <a:p>
            <a:pPr>
              <a:lnSpc>
                <a:spcPts val="1440"/>
              </a:lnSpc>
            </a:pPr>
            <a:r>
              <a:rPr lang="ja-JP" altLang="en-US" sz="1000" dirty="0">
                <a:latin typeface="BIZ UDゴシック" panose="020B0400000000000000" pitchFamily="49" charset="-128"/>
                <a:ea typeface="BIZ UDゴシック" panose="020B0400000000000000" pitchFamily="49" charset="-128"/>
              </a:rPr>
              <a:t>　　ことを目的に、年間を通じて「福島市ピンクリボンキャンペーン」を実施しています。</a:t>
            </a:r>
            <a:endParaRPr lang="en-US" altLang="ja-JP" sz="1000" dirty="0">
              <a:latin typeface="BIZ UDゴシック" panose="020B0400000000000000" pitchFamily="49" charset="-128"/>
              <a:ea typeface="BIZ UDゴシック" panose="020B0400000000000000" pitchFamily="49" charset="-128"/>
            </a:endParaRPr>
          </a:p>
          <a:p>
            <a:pPr>
              <a:lnSpc>
                <a:spcPts val="1440"/>
              </a:lnSpc>
            </a:pPr>
            <a:r>
              <a:rPr lang="ja-JP" altLang="en-US" sz="1000" dirty="0">
                <a:solidFill>
                  <a:prstClr val="black"/>
                </a:solidFill>
                <a:latin typeface="BIZ UDゴシック" panose="020B0400000000000000" pitchFamily="49" charset="-128"/>
                <a:ea typeface="BIZ UDゴシック" panose="020B0400000000000000" pitchFamily="49" charset="-128"/>
              </a:rPr>
              <a:t>　　</a:t>
            </a:r>
            <a:r>
              <a:rPr lang="en-US" altLang="ja-JP" sz="1000" dirty="0">
                <a:solidFill>
                  <a:prstClr val="black"/>
                </a:solidFill>
                <a:latin typeface="BIZ UDゴシック" panose="020B0400000000000000" pitchFamily="49" charset="-128"/>
                <a:ea typeface="BIZ UDゴシック" panose="020B0400000000000000" pitchFamily="49" charset="-128"/>
              </a:rPr>
              <a:t>10</a:t>
            </a:r>
            <a:r>
              <a:rPr lang="ja-JP" altLang="en-US" sz="1000" dirty="0">
                <a:solidFill>
                  <a:prstClr val="black"/>
                </a:solidFill>
                <a:latin typeface="BIZ UDゴシック" panose="020B0400000000000000" pitchFamily="49" charset="-128"/>
                <a:ea typeface="BIZ UDゴシック" panose="020B0400000000000000" pitchFamily="49" charset="-128"/>
              </a:rPr>
              <a:t>月は「ピンクリボン月間」で、世界的に乳がんの普及啓発活動を行っています。</a:t>
            </a:r>
            <a:endParaRPr lang="en-US" altLang="ja-JP" sz="1000" dirty="0">
              <a:solidFill>
                <a:prstClr val="black"/>
              </a:solidFill>
              <a:latin typeface="BIZ UDゴシック" panose="020B0400000000000000" pitchFamily="49" charset="-128"/>
              <a:ea typeface="BIZ UDゴシック" panose="020B0400000000000000" pitchFamily="49" charset="-128"/>
            </a:endParaRPr>
          </a:p>
          <a:p>
            <a:pPr>
              <a:lnSpc>
                <a:spcPts val="1440"/>
              </a:lnSpc>
            </a:pPr>
            <a:endParaRPr kumimoji="1" lang="en-US" altLang="ja-JP" sz="1200" dirty="0">
              <a:latin typeface="BIZ UDゴシック" panose="020B0400000000000000" pitchFamily="49" charset="-128"/>
              <a:ea typeface="BIZ UDゴシック" panose="020B0400000000000000" pitchFamily="49" charset="-128"/>
            </a:endParaRPr>
          </a:p>
        </p:txBody>
      </p:sp>
      <p:sp>
        <p:nvSpPr>
          <p:cNvPr id="39" name="テキスト ボックス 38">
            <a:extLst>
              <a:ext uri="{FF2B5EF4-FFF2-40B4-BE49-F238E27FC236}">
                <a16:creationId xmlns:a16="http://schemas.microsoft.com/office/drawing/2014/main" id="{92069E30-F302-42BF-B1B0-BAD0B8D67108}"/>
              </a:ext>
            </a:extLst>
          </p:cNvPr>
          <p:cNvSpPr txBox="1"/>
          <p:nvPr/>
        </p:nvSpPr>
        <p:spPr>
          <a:xfrm>
            <a:off x="5416559" y="8506123"/>
            <a:ext cx="1162763" cy="369332"/>
          </a:xfrm>
          <a:prstGeom prst="rect">
            <a:avLst/>
          </a:prstGeom>
          <a:noFill/>
        </p:spPr>
        <p:txBody>
          <a:bodyPr wrap="square" rtlCol="0">
            <a:spAutoFit/>
          </a:bodyPr>
          <a:lstStyle/>
          <a:p>
            <a:pPr algn="ctr"/>
            <a:r>
              <a:rPr kumimoji="1" lang="ja-JP" altLang="en-US" sz="900" dirty="0">
                <a:latin typeface="BIZ UDゴシック" panose="020B0400000000000000" pitchFamily="49" charset="-128"/>
                <a:ea typeface="BIZ UDゴシック" panose="020B0400000000000000" pitchFamily="49" charset="-128"/>
              </a:rPr>
              <a:t>オンライン申請用二次元コード</a:t>
            </a:r>
            <a:endParaRPr kumimoji="1" lang="en-US" altLang="ja-JP" sz="900" dirty="0">
              <a:latin typeface="BIZ UDゴシック" panose="020B0400000000000000" pitchFamily="49" charset="-128"/>
              <a:ea typeface="BIZ UDゴシック" panose="020B0400000000000000" pitchFamily="49" charset="-128"/>
            </a:endParaRPr>
          </a:p>
        </p:txBody>
      </p:sp>
      <p:pic>
        <p:nvPicPr>
          <p:cNvPr id="7" name="図 6">
            <a:extLst>
              <a:ext uri="{FF2B5EF4-FFF2-40B4-BE49-F238E27FC236}">
                <a16:creationId xmlns:a16="http://schemas.microsoft.com/office/drawing/2014/main" id="{B1E05B4A-BEA2-493C-8EB4-49F011EBEAFC}"/>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549171" y="7563502"/>
            <a:ext cx="897537" cy="909465"/>
          </a:xfrm>
          <a:prstGeom prst="rect">
            <a:avLst/>
          </a:prstGeom>
        </p:spPr>
      </p:pic>
    </p:spTree>
    <p:extLst>
      <p:ext uri="{BB962C8B-B14F-4D97-AF65-F5344CB8AC3E}">
        <p14:creationId xmlns:p14="http://schemas.microsoft.com/office/powerpoint/2010/main" val="15717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597B8B7-08FA-4586-B058-3F698B6C4D4F}"/>
              </a:ext>
            </a:extLst>
          </p:cNvPr>
          <p:cNvSpPr txBox="1"/>
          <p:nvPr/>
        </p:nvSpPr>
        <p:spPr>
          <a:xfrm>
            <a:off x="135928" y="213241"/>
            <a:ext cx="6586144" cy="2246769"/>
          </a:xfrm>
          <a:prstGeom prst="rect">
            <a:avLst/>
          </a:prstGeom>
          <a:noFill/>
        </p:spPr>
        <p:txBody>
          <a:bodyPr wrap="square" rtlCol="0">
            <a:spAutoFit/>
          </a:bodyPr>
          <a:lstStyle/>
          <a:p>
            <a:r>
              <a:rPr lang="zh-TW" altLang="en-US" sz="1600" dirty="0">
                <a:latin typeface="BIZ UDゴシック" panose="020B0400000000000000" pitchFamily="49" charset="-128"/>
                <a:ea typeface="BIZ UDゴシック" panose="020B0400000000000000" pitchFamily="49" charset="-128"/>
              </a:rPr>
              <a:t>＊添書不要＊</a:t>
            </a:r>
            <a:endParaRPr lang="en-US" altLang="zh-TW" sz="1600" dirty="0">
              <a:latin typeface="BIZ UDゴシック" panose="020B0400000000000000" pitchFamily="49" charset="-128"/>
              <a:ea typeface="BIZ UDゴシック" panose="020B0400000000000000" pitchFamily="49" charset="-128"/>
            </a:endParaRPr>
          </a:p>
          <a:p>
            <a:endParaRPr lang="zh-TW" altLang="en-US" sz="1600" dirty="0">
              <a:latin typeface="BIZ UDゴシック" panose="020B0400000000000000" pitchFamily="49" charset="-128"/>
              <a:ea typeface="BIZ UDゴシック" panose="020B0400000000000000" pitchFamily="49" charset="-128"/>
            </a:endParaRPr>
          </a:p>
          <a:p>
            <a:pPr algn="ctr"/>
            <a:r>
              <a:rPr lang="zh-TW" altLang="en-US" dirty="0">
                <a:latin typeface="BIZ UDゴシック" panose="020B0400000000000000" pitchFamily="49" charset="-128"/>
                <a:ea typeface="BIZ UDゴシック" panose="020B0400000000000000" pitchFamily="49" charset="-128"/>
              </a:rPr>
              <a:t>福島市保健所</a:t>
            </a:r>
            <a:r>
              <a:rPr lang="ja-JP" altLang="en-US" dirty="0">
                <a:latin typeface="BIZ UDゴシック" panose="020B0400000000000000" pitchFamily="49" charset="-128"/>
                <a:ea typeface="BIZ UDゴシック" panose="020B0400000000000000" pitchFamily="49" charset="-128"/>
              </a:rPr>
              <a:t>　健康づくり推進課　検診予防係　</a:t>
            </a:r>
            <a:r>
              <a:rPr lang="zh-TW" altLang="en-US" dirty="0">
                <a:latin typeface="BIZ UDゴシック" panose="020B0400000000000000" pitchFamily="49" charset="-128"/>
                <a:ea typeface="BIZ UDゴシック" panose="020B0400000000000000" pitchFamily="49" charset="-128"/>
              </a:rPr>
              <a:t>行</a:t>
            </a:r>
          </a:p>
          <a:p>
            <a:pPr algn="ctr"/>
            <a:r>
              <a:rPr lang="ja-JP" altLang="en-US" dirty="0">
                <a:latin typeface="BIZ UDゴシック" panose="020B0400000000000000" pitchFamily="49" charset="-128"/>
                <a:ea typeface="BIZ UDゴシック" panose="020B0400000000000000" pitchFamily="49" charset="-128"/>
              </a:rPr>
              <a:t>ＦＡＸ：０２４－５２５－５７０１　</a:t>
            </a:r>
            <a:endParaRPr lang="en-US" altLang="ja-JP" dirty="0">
              <a:latin typeface="BIZ UDゴシック" panose="020B0400000000000000" pitchFamily="49" charset="-128"/>
              <a:ea typeface="BIZ UDゴシック" panose="020B0400000000000000" pitchFamily="49" charset="-128"/>
            </a:endParaRPr>
          </a:p>
          <a:p>
            <a:pPr algn="ctr"/>
            <a:endParaRPr lang="en-US" altLang="ja-JP" dirty="0">
              <a:latin typeface="BIZ UDゴシック" panose="020B0400000000000000" pitchFamily="49" charset="-128"/>
              <a:ea typeface="BIZ UDゴシック" panose="020B0400000000000000" pitchFamily="49" charset="-128"/>
            </a:endParaRPr>
          </a:p>
          <a:p>
            <a:pPr algn="ctr"/>
            <a:endParaRPr lang="ja-JP" altLang="en-US" dirty="0">
              <a:latin typeface="BIZ UDゴシック" panose="020B0400000000000000" pitchFamily="49" charset="-128"/>
              <a:ea typeface="BIZ UDゴシック" panose="020B0400000000000000" pitchFamily="49" charset="-128"/>
            </a:endParaRPr>
          </a:p>
          <a:p>
            <a:pPr algn="ctr"/>
            <a:r>
              <a:rPr lang="ja-JP" altLang="en-US" sz="1600" dirty="0">
                <a:latin typeface="BIZ UDゴシック" panose="020B0400000000000000" pitchFamily="49" charset="-128"/>
                <a:ea typeface="BIZ UDゴシック" panose="020B0400000000000000" pitchFamily="49" charset="-128"/>
              </a:rPr>
              <a:t>乳がん早期発見啓発事業「福島市ピンクリボンキャンペーン」</a:t>
            </a:r>
          </a:p>
          <a:p>
            <a:pPr algn="ctr"/>
            <a:r>
              <a:rPr lang="en-US" altLang="zh-TW" dirty="0">
                <a:latin typeface="BIZ UDゴシック" panose="020B0400000000000000" pitchFamily="49" charset="-128"/>
                <a:ea typeface="BIZ UDゴシック" panose="020B0400000000000000" pitchFamily="49" charset="-128"/>
              </a:rPr>
              <a:t>『</a:t>
            </a:r>
            <a:r>
              <a:rPr lang="ja-JP" altLang="en-US" dirty="0">
                <a:latin typeface="BIZ UDゴシック" panose="020B0400000000000000" pitchFamily="49" charset="-128"/>
                <a:ea typeface="BIZ UDゴシック" panose="020B0400000000000000" pitchFamily="49" charset="-128"/>
              </a:rPr>
              <a:t>乳がん出</a:t>
            </a:r>
            <a:r>
              <a:rPr lang="zh-TW" altLang="en-US" dirty="0">
                <a:latin typeface="BIZ UDゴシック" panose="020B0400000000000000" pitchFamily="49" charset="-128"/>
                <a:ea typeface="BIZ UDゴシック" panose="020B0400000000000000" pitchFamily="49" charset="-128"/>
              </a:rPr>
              <a:t>前講座</a:t>
            </a:r>
            <a:r>
              <a:rPr lang="en-US" altLang="zh-TW" dirty="0">
                <a:latin typeface="BIZ UDゴシック" panose="020B0400000000000000" pitchFamily="49" charset="-128"/>
                <a:ea typeface="BIZ UDゴシック" panose="020B0400000000000000" pitchFamily="49" charset="-128"/>
              </a:rPr>
              <a:t>』</a:t>
            </a:r>
            <a:r>
              <a:rPr lang="zh-TW" altLang="en-US" dirty="0">
                <a:latin typeface="BIZ UDゴシック" panose="020B0400000000000000" pitchFamily="49" charset="-128"/>
                <a:ea typeface="BIZ UDゴシック" panose="020B0400000000000000" pitchFamily="49" charset="-128"/>
              </a:rPr>
              <a:t>申込書（</a:t>
            </a:r>
            <a:r>
              <a:rPr lang="ja-JP" altLang="en-US" dirty="0">
                <a:latin typeface="BIZ UDゴシック" panose="020B0400000000000000" pitchFamily="49" charset="-128"/>
                <a:ea typeface="BIZ UDゴシック" panose="020B0400000000000000" pitchFamily="49" charset="-128"/>
              </a:rPr>
              <a:t>ＦＡＸ</a:t>
            </a:r>
            <a:r>
              <a:rPr lang="zh-TW" altLang="en-US" dirty="0">
                <a:latin typeface="BIZ UDゴシック" panose="020B0400000000000000" pitchFamily="49" charset="-128"/>
                <a:ea typeface="BIZ UDゴシック" panose="020B0400000000000000" pitchFamily="49" charset="-128"/>
              </a:rPr>
              <a:t>用</a:t>
            </a:r>
            <a:r>
              <a:rPr lang="ja-JP" altLang="en-US" dirty="0">
                <a:latin typeface="BIZ UDゴシック" panose="020B0400000000000000" pitchFamily="49" charset="-128"/>
                <a:ea typeface="BIZ UDゴシック" panose="020B0400000000000000" pitchFamily="49" charset="-128"/>
              </a:rPr>
              <a:t>）</a:t>
            </a:r>
            <a:endParaRPr lang="zh-TW" altLang="en-US" dirty="0">
              <a:latin typeface="BIZ UDゴシック" panose="020B0400000000000000" pitchFamily="49" charset="-128"/>
              <a:ea typeface="BIZ UDゴシック" panose="020B0400000000000000" pitchFamily="49" charset="-128"/>
            </a:endParaRPr>
          </a:p>
        </p:txBody>
      </p:sp>
      <p:sp>
        <p:nvSpPr>
          <p:cNvPr id="5" name="テキスト ボックス 4">
            <a:extLst>
              <a:ext uri="{FF2B5EF4-FFF2-40B4-BE49-F238E27FC236}">
                <a16:creationId xmlns:a16="http://schemas.microsoft.com/office/drawing/2014/main" id="{5249D3AC-D263-4BE2-AFE2-7E1FF3FF1C3D}"/>
              </a:ext>
            </a:extLst>
          </p:cNvPr>
          <p:cNvSpPr txBox="1"/>
          <p:nvPr/>
        </p:nvSpPr>
        <p:spPr>
          <a:xfrm>
            <a:off x="3192651" y="2858331"/>
            <a:ext cx="3529421" cy="523220"/>
          </a:xfrm>
          <a:prstGeom prst="rect">
            <a:avLst/>
          </a:prstGeom>
          <a:noFill/>
        </p:spPr>
        <p:txBody>
          <a:bodyPr wrap="square" rtlCol="0">
            <a:spAutoFit/>
          </a:bodyPr>
          <a:lstStyle/>
          <a:p>
            <a:r>
              <a:rPr lang="ja-JP" altLang="en-US" sz="1400" dirty="0">
                <a:latin typeface="BIZ UDゴシック" panose="020B0400000000000000" pitchFamily="49" charset="-128"/>
                <a:ea typeface="BIZ UDゴシック" panose="020B0400000000000000" pitchFamily="49" charset="-128"/>
              </a:rPr>
              <a:t>申し込み日（令和　　年　　月　　日）	</a:t>
            </a:r>
          </a:p>
        </p:txBody>
      </p:sp>
      <p:sp>
        <p:nvSpPr>
          <p:cNvPr id="8" name="テキスト ボックス 7">
            <a:extLst>
              <a:ext uri="{FF2B5EF4-FFF2-40B4-BE49-F238E27FC236}">
                <a16:creationId xmlns:a16="http://schemas.microsoft.com/office/drawing/2014/main" id="{A2D40793-6E62-4306-9435-C6030609A70D}"/>
              </a:ext>
            </a:extLst>
          </p:cNvPr>
          <p:cNvSpPr txBox="1"/>
          <p:nvPr/>
        </p:nvSpPr>
        <p:spPr>
          <a:xfrm>
            <a:off x="2178328" y="9169539"/>
            <a:ext cx="5106692" cy="523220"/>
          </a:xfrm>
          <a:prstGeom prst="rect">
            <a:avLst/>
          </a:prstGeom>
          <a:noFill/>
        </p:spPr>
        <p:txBody>
          <a:bodyPr wrap="square" rtlCol="0">
            <a:spAutoFit/>
          </a:bodyPr>
          <a:lstStyle/>
          <a:p>
            <a:r>
              <a:rPr lang="ja-JP" altLang="en-US" sz="1400" dirty="0">
                <a:latin typeface="BIZ UDゴシック" panose="020B0400000000000000" pitchFamily="49" charset="-128"/>
                <a:ea typeface="BIZ UDゴシック" panose="020B0400000000000000" pitchFamily="49" charset="-128"/>
              </a:rPr>
              <a:t>問合せ　福島市保健所　健康づくり推進課　検診予防係</a:t>
            </a:r>
            <a:endParaRPr lang="en-US" altLang="ja-JP" sz="1400" dirty="0">
              <a:latin typeface="BIZ UDゴシック" panose="020B0400000000000000" pitchFamily="49" charset="-128"/>
              <a:ea typeface="BIZ UDゴシック" panose="020B0400000000000000" pitchFamily="49" charset="-128"/>
            </a:endParaRPr>
          </a:p>
          <a:p>
            <a:r>
              <a:rPr lang="ja-JP" altLang="en-US" sz="1400" dirty="0">
                <a:latin typeface="BIZ UDゴシック" panose="020B0400000000000000" pitchFamily="49" charset="-128"/>
                <a:ea typeface="BIZ UDゴシック" panose="020B0400000000000000" pitchFamily="49" charset="-128"/>
              </a:rPr>
              <a:t>　　　　電話：０２４－５２５－７６８０</a:t>
            </a:r>
          </a:p>
        </p:txBody>
      </p:sp>
      <p:pic>
        <p:nvPicPr>
          <p:cNvPr id="2" name="図 1">
            <a:extLst>
              <a:ext uri="{FF2B5EF4-FFF2-40B4-BE49-F238E27FC236}">
                <a16:creationId xmlns:a16="http://schemas.microsoft.com/office/drawing/2014/main" id="{0F1A7367-5C48-4ABB-90B3-687C78BF8ACB}"/>
              </a:ext>
            </a:extLst>
          </p:cNvPr>
          <p:cNvPicPr>
            <a:picLocks noChangeAspect="1"/>
          </p:cNvPicPr>
          <p:nvPr/>
        </p:nvPicPr>
        <p:blipFill>
          <a:blip r:embed="rId2"/>
          <a:stretch>
            <a:fillRect/>
          </a:stretch>
        </p:blipFill>
        <p:spPr>
          <a:xfrm>
            <a:off x="312057" y="3381551"/>
            <a:ext cx="6233886" cy="5778514"/>
          </a:xfrm>
          <a:prstGeom prst="rect">
            <a:avLst/>
          </a:prstGeom>
        </p:spPr>
      </p:pic>
    </p:spTree>
    <p:extLst>
      <p:ext uri="{BB962C8B-B14F-4D97-AF65-F5344CB8AC3E}">
        <p14:creationId xmlns:p14="http://schemas.microsoft.com/office/powerpoint/2010/main" val="154020339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1083</TotalTime>
  <Words>323</Words>
  <Application>Microsoft Office PowerPoint</Application>
  <PresentationFormat>A4 210 x 297 mm</PresentationFormat>
  <Paragraphs>43</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BIZ UDゴシック</vt:lpstr>
      <vt:lpstr>HGS創英角ｺﾞｼｯｸUB</vt:lpstr>
      <vt:lpstr>游ゴシック</vt:lpstr>
      <vt:lpstr>Arial</vt:lpstr>
      <vt:lpstr>Calibri</vt:lpstr>
      <vt:lpstr>Calibri Light</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健康推進課 EJX049</dc:creator>
  <cp:lastModifiedBy>6624</cp:lastModifiedBy>
  <cp:revision>51</cp:revision>
  <dcterms:created xsi:type="dcterms:W3CDTF">2023-08-18T04:24:29Z</dcterms:created>
  <dcterms:modified xsi:type="dcterms:W3CDTF">2026-04-20T04:44:17Z</dcterms:modified>
</cp:coreProperties>
</file>